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26" r:id="rId3"/>
    <p:sldId id="325" r:id="rId4"/>
    <p:sldId id="319" r:id="rId5"/>
    <p:sldId id="262" r:id="rId6"/>
    <p:sldId id="328" r:id="rId7"/>
    <p:sldId id="329" r:id="rId8"/>
    <p:sldId id="330" r:id="rId9"/>
    <p:sldId id="334" r:id="rId10"/>
    <p:sldId id="333" r:id="rId11"/>
    <p:sldId id="323" r:id="rId12"/>
    <p:sldId id="299" r:id="rId13"/>
    <p:sldId id="321" r:id="rId14"/>
    <p:sldId id="327" r:id="rId15"/>
    <p:sldId id="312" r:id="rId16"/>
    <p:sldId id="314" r:id="rId17"/>
    <p:sldId id="320" r:id="rId18"/>
    <p:sldId id="316" r:id="rId19"/>
    <p:sldId id="318" r:id="rId20"/>
    <p:sldId id="317" r:id="rId21"/>
    <p:sldId id="31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  <p14:sldId id="325"/>
          </p14:sldIdLst>
        </p14:section>
        <p14:section name="1.기획컨셉" id="{220BE337-FF88-4C22-A9CD-B6FC9C0515F4}">
          <p14:sldIdLst>
            <p14:sldId id="319"/>
            <p14:sldId id="262"/>
            <p14:sldId id="328"/>
            <p14:sldId id="329"/>
            <p14:sldId id="330"/>
            <p14:sldId id="334"/>
            <p14:sldId id="333"/>
            <p14:sldId id="323"/>
            <p14:sldId id="299"/>
            <p14:sldId id="321"/>
            <p14:sldId id="327"/>
            <p14:sldId id="312"/>
            <p14:sldId id="314"/>
            <p14:sldId id="320"/>
            <p14:sldId id="316"/>
            <p14:sldId id="318"/>
            <p14:sldId id="317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2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82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87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4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44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2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4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55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3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7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8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7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7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18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4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microsoft.com/office/2007/relationships/diagramDrawing" Target="../diagrams/drawing8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24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23.png"/><Relationship Id="rId9" Type="http://schemas.openxmlformats.org/officeDocument/2006/relationships/diagramData" Target="../diagrams/data8.xml"/><Relationship Id="rId1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diagramDrawing" Target="../diagrams/drawing9.xml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30.png"/><Relationship Id="rId10" Type="http://schemas.openxmlformats.org/officeDocument/2006/relationships/diagramLayout" Target="../diagrams/layout9.xml"/><Relationship Id="rId4" Type="http://schemas.openxmlformats.org/officeDocument/2006/relationships/image" Target="../media/image29.png"/><Relationship Id="rId9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22.png"/><Relationship Id="rId7" Type="http://schemas.openxmlformats.org/officeDocument/2006/relationships/diagramLayout" Target="../diagrams/layou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0.xml"/><Relationship Id="rId5" Type="http://schemas.openxmlformats.org/officeDocument/2006/relationships/image" Target="../media/image35.gif"/><Relationship Id="rId10" Type="http://schemas.microsoft.com/office/2007/relationships/diagramDrawing" Target="../diagrams/drawing10.xml"/><Relationship Id="rId4" Type="http://schemas.openxmlformats.org/officeDocument/2006/relationships/image" Target="../media/image34.gif"/><Relationship Id="rId9" Type="http://schemas.openxmlformats.org/officeDocument/2006/relationships/diagramColors" Target="../diagrams/colors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1.jp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9.jp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7.png"/><Relationship Id="rId1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22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microsoft.com/office/2007/relationships/diagramDrawing" Target="../diagrams/drawing13.xml"/><Relationship Id="rId5" Type="http://schemas.openxmlformats.org/officeDocument/2006/relationships/image" Target="../media/image45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44.png"/><Relationship Id="rId9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22.png"/><Relationship Id="rId7" Type="http://schemas.openxmlformats.org/officeDocument/2006/relationships/diagramLayout" Target="../diagrams/layout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4.xml"/><Relationship Id="rId5" Type="http://schemas.openxmlformats.org/officeDocument/2006/relationships/image" Target="../media/image48.gif"/><Relationship Id="rId10" Type="http://schemas.microsoft.com/office/2007/relationships/diagramDrawing" Target="../diagrams/drawing14.xml"/><Relationship Id="rId4" Type="http://schemas.openxmlformats.org/officeDocument/2006/relationships/image" Target="../media/image47.gif"/><Relationship Id="rId9" Type="http://schemas.openxmlformats.org/officeDocument/2006/relationships/diagramColors" Target="../diagrams/colors1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.png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4.gif"/><Relationship Id="rId4" Type="http://schemas.openxmlformats.org/officeDocument/2006/relationships/diagramData" Target="../diagrams/data3.xml"/><Relationship Id="rId9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6.png"/><Relationship Id="rId4" Type="http://schemas.openxmlformats.org/officeDocument/2006/relationships/diagramData" Target="../diagrams/data4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9.png"/><Relationship Id="rId4" Type="http://schemas.openxmlformats.org/officeDocument/2006/relationships/diagramData" Target="../diagrams/data6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4053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91587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76083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5FCF3BD-EFDF-4318-ACA0-18AC97100C28}"/>
              </a:ext>
            </a:extLst>
          </p:cNvPr>
          <p:cNvSpPr/>
          <p:nvPr/>
        </p:nvSpPr>
        <p:spPr>
          <a:xfrm rot="5400000">
            <a:off x="4654986" y="208160"/>
            <a:ext cx="4265699" cy="75834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18E97E-4012-4685-9712-A6D249E9D672}"/>
              </a:ext>
            </a:extLst>
          </p:cNvPr>
          <p:cNvSpPr/>
          <p:nvPr/>
        </p:nvSpPr>
        <p:spPr>
          <a:xfrm>
            <a:off x="3103927" y="2026294"/>
            <a:ext cx="1577130" cy="47263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04FEC-91CA-48CD-9168-DC779C63AEA8}"/>
              </a:ext>
            </a:extLst>
          </p:cNvPr>
          <p:cNvSpPr txBox="1"/>
          <p:nvPr/>
        </p:nvSpPr>
        <p:spPr>
          <a:xfrm>
            <a:off x="3363340" y="2047167"/>
            <a:ext cx="1058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HP / MP </a:t>
            </a:r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endParaRPr lang="en-US" altLang="ko-KR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레벨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9495607-97E1-43CC-AF33-CD156F89384E}"/>
              </a:ext>
            </a:extLst>
          </p:cNvPr>
          <p:cNvCxnSpPr>
            <a:cxnSpLocks/>
          </p:cNvCxnSpPr>
          <p:nvPr/>
        </p:nvCxnSpPr>
        <p:spPr>
          <a:xfrm>
            <a:off x="2977212" y="1699261"/>
            <a:ext cx="7621245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72ED43-37E5-4DB3-86FD-99B9CAA74F3B}"/>
              </a:ext>
            </a:extLst>
          </p:cNvPr>
          <p:cNvSpPr txBox="1"/>
          <p:nvPr/>
        </p:nvSpPr>
        <p:spPr>
          <a:xfrm>
            <a:off x="2977212" y="1208987"/>
            <a:ext cx="21098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해상도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1600 x 900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4EFB0C-7679-4ECF-BD7C-08537B49B2C7}"/>
              </a:ext>
            </a:extLst>
          </p:cNvPr>
          <p:cNvCxnSpPr>
            <a:cxnSpLocks/>
          </p:cNvCxnSpPr>
          <p:nvPr/>
        </p:nvCxnSpPr>
        <p:spPr>
          <a:xfrm>
            <a:off x="2844513" y="1867042"/>
            <a:ext cx="12237" cy="4264301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47333A-A74E-4C48-BD38-11609A787ED6}"/>
              </a:ext>
            </a:extLst>
          </p:cNvPr>
          <p:cNvSpPr/>
          <p:nvPr/>
        </p:nvSpPr>
        <p:spPr>
          <a:xfrm>
            <a:off x="5469364" y="5754357"/>
            <a:ext cx="2636939" cy="3165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E54A7D-1C22-4D3F-837D-0CB02440DE32}"/>
              </a:ext>
            </a:extLst>
          </p:cNvPr>
          <p:cNvSpPr txBox="1"/>
          <p:nvPr/>
        </p:nvSpPr>
        <p:spPr>
          <a:xfrm>
            <a:off x="5994372" y="5766656"/>
            <a:ext cx="1380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스킬 슬롯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FA8FFB7-0357-4CDB-8600-998F2B6A0892}"/>
              </a:ext>
            </a:extLst>
          </p:cNvPr>
          <p:cNvSpPr/>
          <p:nvPr/>
        </p:nvSpPr>
        <p:spPr>
          <a:xfrm>
            <a:off x="9395670" y="2025303"/>
            <a:ext cx="1008075" cy="9017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E3125-2519-4899-80F7-E6028C830F61}"/>
              </a:ext>
            </a:extLst>
          </p:cNvPr>
          <p:cNvSpPr txBox="1"/>
          <p:nvPr/>
        </p:nvSpPr>
        <p:spPr>
          <a:xfrm>
            <a:off x="9600586" y="2345348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미니맵</a:t>
            </a:r>
            <a:endParaRPr lang="ko-KR" altLang="en-US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24C179-E1E8-4CED-AC3D-E60F5B4943C0}"/>
              </a:ext>
            </a:extLst>
          </p:cNvPr>
          <p:cNvSpPr/>
          <p:nvPr/>
        </p:nvSpPr>
        <p:spPr>
          <a:xfrm>
            <a:off x="9395670" y="3185377"/>
            <a:ext cx="1008075" cy="13279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6CE540-A17C-4700-A76F-26B7B1B270ED}"/>
              </a:ext>
            </a:extLst>
          </p:cNvPr>
          <p:cNvSpPr txBox="1"/>
          <p:nvPr/>
        </p:nvSpPr>
        <p:spPr>
          <a:xfrm>
            <a:off x="9600585" y="3633755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퀘스트</a:t>
            </a:r>
            <a:endParaRPr lang="en-US" altLang="ko-KR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83CE113-A0DA-430B-A562-91025857C5E6}"/>
              </a:ext>
            </a:extLst>
          </p:cNvPr>
          <p:cNvSpPr/>
          <p:nvPr/>
        </p:nvSpPr>
        <p:spPr>
          <a:xfrm>
            <a:off x="3078781" y="2946574"/>
            <a:ext cx="1602276" cy="104717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E74A3-670C-4E72-B1F6-4F9F8FE9961E}"/>
              </a:ext>
            </a:extLst>
          </p:cNvPr>
          <p:cNvSpPr txBox="1"/>
          <p:nvPr/>
        </p:nvSpPr>
        <p:spPr>
          <a:xfrm>
            <a:off x="3419696" y="3339354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파티원</a:t>
            </a:r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BDAA238-E515-4096-B4AD-B3726B421FC6}"/>
              </a:ext>
            </a:extLst>
          </p:cNvPr>
          <p:cNvSpPr/>
          <p:nvPr/>
        </p:nvSpPr>
        <p:spPr>
          <a:xfrm>
            <a:off x="8447714" y="5779525"/>
            <a:ext cx="2103583" cy="28079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7CF730-0084-4A68-8A40-4039A3FA4CA1}"/>
              </a:ext>
            </a:extLst>
          </p:cNvPr>
          <p:cNvSpPr txBox="1"/>
          <p:nvPr/>
        </p:nvSpPr>
        <p:spPr>
          <a:xfrm>
            <a:off x="8495063" y="5796811"/>
            <a:ext cx="2008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정보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인벤토리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50834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C944D5-206D-45D7-B71C-85354926BCDC}"/>
              </a:ext>
            </a:extLst>
          </p:cNvPr>
          <p:cNvSpPr/>
          <p:nvPr/>
        </p:nvSpPr>
        <p:spPr>
          <a:xfrm>
            <a:off x="2076450" y="675575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4E639-598D-4F64-A87D-607C4C55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255878"/>
            <a:ext cx="3492502" cy="2460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CEF5-2553-456F-91D3-63DD45301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3" y="1255445"/>
            <a:ext cx="2933831" cy="24617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D654A-D1C4-4B0B-9CBC-093B6176A333}"/>
              </a:ext>
            </a:extLst>
          </p:cNvPr>
          <p:cNvSpPr/>
          <p:nvPr/>
        </p:nvSpPr>
        <p:spPr>
          <a:xfrm>
            <a:off x="2945443" y="3660835"/>
            <a:ext cx="1809867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7CF4F9-85AD-498E-B77B-19B0155F17BC}"/>
              </a:ext>
            </a:extLst>
          </p:cNvPr>
          <p:cNvSpPr/>
          <p:nvPr/>
        </p:nvSpPr>
        <p:spPr>
          <a:xfrm>
            <a:off x="6338092" y="3660835"/>
            <a:ext cx="20349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/ POINT LIGHT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EE8BD-5C04-4697-98A0-04B6DB611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4163105"/>
            <a:ext cx="3539993" cy="22124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938148-3D6D-4E4D-9556-5F2D660D4A8E}"/>
              </a:ext>
            </a:extLst>
          </p:cNvPr>
          <p:cNvSpPr/>
          <p:nvPr/>
        </p:nvSpPr>
        <p:spPr>
          <a:xfrm>
            <a:off x="3215491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BLUR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62E332-88EB-43FC-B4EE-2AE883D85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663" y="4113182"/>
            <a:ext cx="2933831" cy="22624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8A4F54-9833-47D3-B4F6-5DA2E82F5A0C}"/>
              </a:ext>
            </a:extLst>
          </p:cNvPr>
          <p:cNvSpPr/>
          <p:nvPr/>
        </p:nvSpPr>
        <p:spPr>
          <a:xfrm>
            <a:off x="6720692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SPLINE TRAIL</a:t>
            </a:r>
          </a:p>
        </p:txBody>
      </p:sp>
      <p:pic>
        <p:nvPicPr>
          <p:cNvPr id="17" name="그림 16" descr="실외, 불, 무기, 건물이(가) 표시된 사진&#10;&#10;자동 생성된 설명">
            <a:extLst>
              <a:ext uri="{FF2B5EF4-FFF2-40B4-BE49-F238E27FC236}">
                <a16:creationId xmlns:a16="http://schemas.microsoft.com/office/drawing/2014/main" id="{F3E242C1-730E-4012-BA1D-84947B157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83" y="4113182"/>
            <a:ext cx="2262419" cy="22624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DD80CF-792E-43D3-99CF-4C7350998A33}"/>
              </a:ext>
            </a:extLst>
          </p:cNvPr>
          <p:cNvSpPr/>
          <p:nvPr/>
        </p:nvSpPr>
        <p:spPr>
          <a:xfrm>
            <a:off x="9784393" y="6304760"/>
            <a:ext cx="1138073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B560AFB9-2601-41FC-ACC3-1976DF8B5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2118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ECB4C1E-BDB1-4C4A-80D4-E101D73EE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9" y="1255445"/>
            <a:ext cx="2917448" cy="2262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5CB20F-1C11-47C7-801D-481F68C8D8FF}"/>
              </a:ext>
            </a:extLst>
          </p:cNvPr>
          <p:cNvSpPr/>
          <p:nvPr/>
        </p:nvSpPr>
        <p:spPr>
          <a:xfrm>
            <a:off x="9592135" y="3660365"/>
            <a:ext cx="226241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DOF ( Depth of Field )</a:t>
            </a:r>
          </a:p>
        </p:txBody>
      </p:sp>
    </p:spTree>
    <p:extLst>
      <p:ext uri="{BB962C8B-B14F-4D97-AF65-F5344CB8AC3E}">
        <p14:creationId xmlns:p14="http://schemas.microsoft.com/office/powerpoint/2010/main" val="111790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0A1F5-24E5-4F35-B458-56E4B823CFDF}"/>
              </a:ext>
            </a:extLst>
          </p:cNvPr>
          <p:cNvSpPr/>
          <p:nvPr/>
        </p:nvSpPr>
        <p:spPr>
          <a:xfrm>
            <a:off x="6695744" y="429358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1FC930-3430-4E58-BA27-158704CFD560}"/>
              </a:ext>
            </a:extLst>
          </p:cNvPr>
          <p:cNvSpPr/>
          <p:nvPr/>
        </p:nvSpPr>
        <p:spPr>
          <a:xfrm>
            <a:off x="5226865" y="430132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EE0824-65A8-448C-832D-C6A7F9AF5D23}"/>
              </a:ext>
            </a:extLst>
          </p:cNvPr>
          <p:cNvSpPr/>
          <p:nvPr/>
        </p:nvSpPr>
        <p:spPr>
          <a:xfrm>
            <a:off x="3466051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67544B-3E82-45BF-86B3-6801EB7F2B8A}"/>
              </a:ext>
            </a:extLst>
          </p:cNvPr>
          <p:cNvSpPr/>
          <p:nvPr/>
        </p:nvSpPr>
        <p:spPr>
          <a:xfrm>
            <a:off x="2051283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4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5296F-61D4-4237-9615-D1A6909A1ECD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 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034FDE-06B5-45D9-A89C-8896AA7B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314370"/>
            <a:ext cx="5879676" cy="2544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916534-8537-4489-9BD5-1734361F8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4402043"/>
            <a:ext cx="1276350" cy="198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D608C-AC1E-4D4A-ACC3-89081DCAD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553" y="4360989"/>
            <a:ext cx="1228725" cy="2028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5B282-081D-49C5-89AA-910F01DB1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675" y="4328796"/>
            <a:ext cx="1238250" cy="2038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FC09D1-F345-48A4-90D8-3E787C1AA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554" y="4344893"/>
            <a:ext cx="1238250" cy="200615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0997D0-FD94-445F-B091-89C24C93A841}"/>
              </a:ext>
            </a:extLst>
          </p:cNvPr>
          <p:cNvSpPr/>
          <p:nvPr/>
        </p:nvSpPr>
        <p:spPr>
          <a:xfrm>
            <a:off x="2513248" y="3929962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3,000 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D2A42-2848-4E25-89C0-7A59C8BE8E53}"/>
              </a:ext>
            </a:extLst>
          </p:cNvPr>
          <p:cNvSpPr/>
          <p:nvPr/>
        </p:nvSpPr>
        <p:spPr>
          <a:xfrm>
            <a:off x="5737249" y="3902764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100 EA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F87C38-1915-43E8-B844-03D078292FE8}"/>
              </a:ext>
            </a:extLst>
          </p:cNvPr>
          <p:cNvSpPr/>
          <p:nvPr/>
        </p:nvSpPr>
        <p:spPr>
          <a:xfrm>
            <a:off x="8114348" y="1235054"/>
            <a:ext cx="4019302" cy="391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STATIC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11,400 x 3,000 	= 34,200.000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34,200,000 x 2 (Shadow Depth) 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68,400,000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DYNAMIC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51,294 x 100		= 5,129,400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5,129,400 x 2 (Shadow Depth]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10,258,800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RESULT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	20 -&gt; 24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	37 -&gt; 40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C674C2-9D73-49A5-8C0C-F0BA483690FC}"/>
              </a:ext>
            </a:extLst>
          </p:cNvPr>
          <p:cNvSpPr/>
          <p:nvPr/>
        </p:nvSpPr>
        <p:spPr>
          <a:xfrm>
            <a:off x="2168555" y="6475748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EBFCB2-B8E7-4676-A9A2-91EF4C36539F}"/>
              </a:ext>
            </a:extLst>
          </p:cNvPr>
          <p:cNvSpPr/>
          <p:nvPr/>
        </p:nvSpPr>
        <p:spPr>
          <a:xfrm>
            <a:off x="5302074" y="6461861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14767-E0F1-4FE9-BF59-CF0233A510D8}"/>
              </a:ext>
            </a:extLst>
          </p:cNvPr>
          <p:cNvSpPr/>
          <p:nvPr/>
        </p:nvSpPr>
        <p:spPr>
          <a:xfrm>
            <a:off x="3541260" y="6471366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8A85F6-DF48-4749-8497-FBCCB3936FA5}"/>
              </a:ext>
            </a:extLst>
          </p:cNvPr>
          <p:cNvSpPr/>
          <p:nvPr/>
        </p:nvSpPr>
        <p:spPr>
          <a:xfrm>
            <a:off x="6770990" y="6455083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graphicFrame>
        <p:nvGraphicFramePr>
          <p:cNvPr id="28" name="다이어그램 27">
            <a:extLst>
              <a:ext uri="{FF2B5EF4-FFF2-40B4-BE49-F238E27FC236}">
                <a16:creationId xmlns:a16="http://schemas.microsoft.com/office/drawing/2014/main" id="{1D009740-E0F3-443B-9360-8CE2C4FB0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24714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41083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91AF2-B01B-4E58-938C-C3090E7F5633}"/>
              </a:ext>
            </a:extLst>
          </p:cNvPr>
          <p:cNvSpPr/>
          <p:nvPr/>
        </p:nvSpPr>
        <p:spPr>
          <a:xfrm>
            <a:off x="7132857" y="1419125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BA373-9CBD-4411-B141-70C81522E493}"/>
              </a:ext>
            </a:extLst>
          </p:cNvPr>
          <p:cNvSpPr/>
          <p:nvPr/>
        </p:nvSpPr>
        <p:spPr>
          <a:xfrm>
            <a:off x="2164360" y="1426129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7780B-9971-442C-8422-AF8F46BC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95" y="1514933"/>
            <a:ext cx="4264268" cy="21321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3688DA-4430-4080-8A64-FB619E6D5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97" y="1514933"/>
            <a:ext cx="3784853" cy="21321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4CB5D-E611-47B8-A8D8-462A03051E46}"/>
              </a:ext>
            </a:extLst>
          </p:cNvPr>
          <p:cNvSpPr/>
          <p:nvPr/>
        </p:nvSpPr>
        <p:spPr>
          <a:xfrm>
            <a:off x="2104128" y="4399282"/>
            <a:ext cx="9748007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광역 충돌 모델인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SAP (Sweep And Prune)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알고리즘을 활용하여 충돌을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평균적으로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 ( n log(n) )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속도를 보여준다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75246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54782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A2E86B-EC46-4FE7-97D8-977E6D614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04" y="1398260"/>
            <a:ext cx="4999665" cy="45963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033FCE-7FA4-4CF7-A85A-1E965A267B34}"/>
              </a:ext>
            </a:extLst>
          </p:cNvPr>
          <p:cNvSpPr/>
          <p:nvPr/>
        </p:nvSpPr>
        <p:spPr>
          <a:xfrm>
            <a:off x="7310423" y="1415464"/>
            <a:ext cx="4784522" cy="232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움직임을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통해서 충돌처리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최적화를 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66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75346" y="2284657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0153DB3-DD8A-4A9F-9833-EB6BA4802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4799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876212E-D154-4E4C-B4DB-F499B3C4D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273207-DACE-44F1-860D-2D088E06756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9293" y="5295601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2A250-6F9C-4CB0-93CF-CDAA0577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1164140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F54773-1182-4181-82E1-9CC4C7650ED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84" y="3213771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FD3BE0-604A-46EA-BB5E-C2F76E020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09" y="1868816"/>
            <a:ext cx="1080000" cy="1080000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CD036849-B974-468C-9CC1-D486A966F1ED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2541294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B09308-4EBA-4386-A61B-C050104CD30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3918447"/>
            <a:ext cx="1080000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F6584B-28B8-407C-8EF6-93100B86CAD6}"/>
              </a:ext>
            </a:extLst>
          </p:cNvPr>
          <p:cNvSpPr txBox="1"/>
          <p:nvPr/>
        </p:nvSpPr>
        <p:spPr>
          <a:xfrm>
            <a:off x="3566267" y="150927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Windows 10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1D60E-241B-4DC7-81B6-84C8968BF546}"/>
              </a:ext>
            </a:extLst>
          </p:cNvPr>
          <p:cNvSpPr txBox="1"/>
          <p:nvPr/>
        </p:nvSpPr>
        <p:spPr>
          <a:xfrm>
            <a:off x="3758285" y="289662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D723C-A818-4592-B191-39BA973F346C}"/>
              </a:ext>
            </a:extLst>
          </p:cNvPr>
          <p:cNvSpPr txBox="1"/>
          <p:nvPr/>
        </p:nvSpPr>
        <p:spPr>
          <a:xfrm>
            <a:off x="3566266" y="423314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3DS Max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DBE21-082C-484A-9492-4C622EAE6E16}"/>
              </a:ext>
            </a:extLst>
          </p:cNvPr>
          <p:cNvSpPr txBox="1"/>
          <p:nvPr/>
        </p:nvSpPr>
        <p:spPr>
          <a:xfrm>
            <a:off x="3218738" y="562049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7DB92-6423-4805-B855-C145A4DB08C6}"/>
              </a:ext>
            </a:extLst>
          </p:cNvPr>
          <p:cNvSpPr txBox="1"/>
          <p:nvPr/>
        </p:nvSpPr>
        <p:spPr>
          <a:xfrm>
            <a:off x="7990104" y="2224150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C++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54B97-5363-4DF0-9373-FF845DC817E0}"/>
              </a:ext>
            </a:extLst>
          </p:cNvPr>
          <p:cNvSpPr txBox="1"/>
          <p:nvPr/>
        </p:nvSpPr>
        <p:spPr>
          <a:xfrm>
            <a:off x="8354278" y="3417887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53959B-1997-4D29-877C-6585FF4658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784" y="4590925"/>
            <a:ext cx="1158641" cy="10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169754-128D-4C72-98F9-1F5ADAEB25B5}"/>
              </a:ext>
            </a:extLst>
          </p:cNvPr>
          <p:cNvSpPr txBox="1"/>
          <p:nvPr/>
        </p:nvSpPr>
        <p:spPr>
          <a:xfrm>
            <a:off x="8262000" y="491582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23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7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준비현황</a:t>
            </a:r>
            <a:endParaRPr lang="en-US" altLang="ko-KR" sz="1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5DAF04-078C-4F2B-A43D-67D9E39495E8}"/>
              </a:ext>
            </a:extLst>
          </p:cNvPr>
          <p:cNvSpPr/>
          <p:nvPr/>
        </p:nvSpPr>
        <p:spPr>
          <a:xfrm>
            <a:off x="2076450" y="900356"/>
            <a:ext cx="9928196" cy="372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디자인 패턴을 활용한 게임 프레임워크 제작에 능숙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“DirectX12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입문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책과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예제를 통해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DirectX 12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파이프라인과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	- MS SQL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데이터베이스 활용 연습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모두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개인 및 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제작 경험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89DC2-D0C3-4BF9-87EF-2468CC8F4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0" y="4702840"/>
            <a:ext cx="3559728" cy="2002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8BAED-A801-4054-AE92-256680CE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70" y="4702841"/>
            <a:ext cx="3482655" cy="2037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8B0843-634A-46D6-BE4D-C7B2859C3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987" y="4702840"/>
            <a:ext cx="3559728" cy="2002347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C1EDEA0-0D3F-44EA-8AB1-76CD65D90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9132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4800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8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196647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차별성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7D3C21-CBFC-4375-9522-263C07C616E7}"/>
              </a:ext>
            </a:extLst>
          </p:cNvPr>
          <p:cNvSpPr/>
          <p:nvPr/>
        </p:nvSpPr>
        <p:spPr>
          <a:xfrm>
            <a:off x="1984171" y="1324607"/>
            <a:ext cx="10188255" cy="225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스킬을 사용할 때 카메라 이벤트 연출이 없다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강력한 스킬을 사용할 때 역동적인 카메라 연출을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Non Target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시스템의 불편함을 보완하여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시스템을 구현한다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레이드 형식에서 벗어나 보스 몬스터에게 협력하는 플레이어가 비밀리에 존재한다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 descr="실내, 사람, 남자, 침대이(가) 표시된 사진&#10;&#10;자동 생성된 설명">
            <a:extLst>
              <a:ext uri="{FF2B5EF4-FFF2-40B4-BE49-F238E27FC236}">
                <a16:creationId xmlns:a16="http://schemas.microsoft.com/office/drawing/2014/main" id="{53BBAA9D-4150-4B28-992E-AD13A5B21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86" y="3775046"/>
            <a:ext cx="4785808" cy="26920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52770D-C59B-4D71-A7DB-94F9314C4B58}"/>
              </a:ext>
            </a:extLst>
          </p:cNvPr>
          <p:cNvSpPr txBox="1"/>
          <p:nvPr/>
        </p:nvSpPr>
        <p:spPr>
          <a:xfrm>
            <a:off x="1984171" y="826497"/>
            <a:ext cx="544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유사한 게임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TERA (NEXON MMORPG)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" name="그림 29" descr="걷기, 남자, 사람들, 기차이(가) 표시된 사진&#10;&#10;자동 생성된 설명">
            <a:extLst>
              <a:ext uri="{FF2B5EF4-FFF2-40B4-BE49-F238E27FC236}">
                <a16:creationId xmlns:a16="http://schemas.microsoft.com/office/drawing/2014/main" id="{9FF6DA56-C085-4F01-A0B2-FFA058C38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52" y="3771488"/>
            <a:ext cx="4819650" cy="2695575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27EF2B6B-4189-4162-9636-A7398DDC3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24814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DEC57-246B-4DBB-9081-7AEECDCDC624}"/>
              </a:ext>
            </a:extLst>
          </p:cNvPr>
          <p:cNvSpPr/>
          <p:nvPr/>
        </p:nvSpPr>
        <p:spPr>
          <a:xfrm>
            <a:off x="1433486" y="3779319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7DFA9-EEE9-44B4-8F20-D5A67204189D}"/>
              </a:ext>
            </a:extLst>
          </p:cNvPr>
          <p:cNvSpPr/>
          <p:nvPr/>
        </p:nvSpPr>
        <p:spPr>
          <a:xfrm>
            <a:off x="6649574" y="3771487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5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9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26751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/ Tool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최적화 기법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SEVER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CLIENT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지형 리소스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사운드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37B3B4F-53F2-40F4-A1D9-BECC31C01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6966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10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87989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리소스 및 사운드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 및 버그 수정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9187FC9C-7B60-4C14-BD82-4BD62CD87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856349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조각, 먹힌이(가) 표시된 사진&#10;&#10;자동 생성된 설명">
            <a:extLst>
              <a:ext uri="{FF2B5EF4-FFF2-40B4-BE49-F238E27FC236}">
                <a16:creationId xmlns:a16="http://schemas.microsoft.com/office/drawing/2014/main" id="{805A9E89-F445-4D74-BC89-E83F98D3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4097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059BD6-45E0-4B41-BEBA-9F30B5AF990F}"/>
              </a:ext>
            </a:extLst>
          </p:cNvPr>
          <p:cNvSpPr/>
          <p:nvPr/>
        </p:nvSpPr>
        <p:spPr>
          <a:xfrm>
            <a:off x="7904" y="-8389"/>
            <a:ext cx="12184096" cy="685800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57645" y="190325"/>
            <a:ext cx="726880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마을에 침공하는 몬스터를 물리치자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11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문헌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30CEF-2855-4D87-9F22-FC2E8B666327}"/>
              </a:ext>
            </a:extLst>
          </p:cNvPr>
          <p:cNvSpPr/>
          <p:nvPr/>
        </p:nvSpPr>
        <p:spPr>
          <a:xfrm>
            <a:off x="1714819" y="900356"/>
            <a:ext cx="10188255" cy="5589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점프포스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https://soccerline.kr/board/14973431?searchWindow=&amp;searchType=0&amp;searchText=&amp;categoryDepth01=0&amp;page=0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니어오토마타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https://bbs.ruliweb.com/ps/board/300421/read/30629110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예상 화면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https://www.clien.net/service/board/park/11722886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https://m.blog.naver.com/PostView.nhn?blogId=groundfire&amp;logNo=220967720331&amp;proxyReferer=https:%2F%2Fwww.google.com%2F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모션블러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https://m.blog.naver.com/PostView.nhn?blogId=jinwish&amp;logNo=220981034563&amp;proxyReferer=https:%2F%2Fwww.google.com%2F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스플라인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트레일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https://www.youtube.com/channel/UCHPW1-GXk0oOmyMIYWrwkkw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왜곡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https://andrewgotow.com/2015/11/10/heatwave/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DOF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https://bartwronski.com/2014/04/07/bokeh-depth-of-field-going-insane-part-1/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쓰레드 렌더링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https://www.slideshare.net/dgtman/tips-and-experience-of-dx12-engine-development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Sweep and Prune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https://0fps.net/2015/01/18/collision-detection-part-2/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https://www.youtube.com/watch?v=OQh0HAO6QWU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0ED63DF-8FA9-4831-9198-5B6DB46D2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02004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121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C1D1576-E810-48B2-AE64-86D5CE5B6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4373" b="-2260"/>
          <a:stretch/>
        </p:blipFill>
        <p:spPr>
          <a:xfrm>
            <a:off x="3997866" y="2934570"/>
            <a:ext cx="4278649" cy="20822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4123238-37B2-451A-BBAE-022A233C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79" y="2966179"/>
            <a:ext cx="546497" cy="5143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1EAA710-C7C9-433D-BB92-4DAC727F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8876">
            <a:off x="4787952" y="2988934"/>
            <a:ext cx="546497" cy="5143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828510C-037D-4D88-9B5D-AE6066C1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1101">
            <a:off x="5536591" y="2951291"/>
            <a:ext cx="546497" cy="5143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CAC422C-47C5-4B71-BED0-36EF26958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6193">
            <a:off x="6219365" y="2987106"/>
            <a:ext cx="546497" cy="5143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2EE4D73-2387-4656-8FF6-809139C7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3047">
            <a:off x="6918135" y="2974352"/>
            <a:ext cx="546497" cy="51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C141B56-05CB-438C-B1CE-05AA0E06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451" y="3030439"/>
            <a:ext cx="546497" cy="5143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AE43DE0-DF91-4EB0-A524-57967E0CE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852" y="3030439"/>
            <a:ext cx="546497" cy="5143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7A1EF1A-72E7-4E24-8B36-0033D8C3E38F}"/>
              </a:ext>
            </a:extLst>
          </p:cNvPr>
          <p:cNvSpPr txBox="1"/>
          <p:nvPr/>
        </p:nvSpPr>
        <p:spPr>
          <a:xfrm>
            <a:off x="4138551" y="3045829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8D30F6-E7EB-400F-83D1-7537A7397FE4}"/>
              </a:ext>
            </a:extLst>
          </p:cNvPr>
          <p:cNvSpPr txBox="1"/>
          <p:nvPr/>
        </p:nvSpPr>
        <p:spPr>
          <a:xfrm rot="265051">
            <a:off x="4823508" y="3067271"/>
            <a:ext cx="535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사</a:t>
            </a:r>
            <a:r>
              <a:rPr lang="en-US" altLang="ko-KR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	</a:t>
            </a:r>
            <a:endParaRPr lang="ko-KR" altLang="en-US" sz="2000" dirty="0">
              <a:latin typeface="THE청천B" panose="02020603020101020101" pitchFamily="18" charset="-127"/>
              <a:ea typeface="THE청천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DCA829-6056-4DAC-8A91-90D35DAFC553}"/>
              </a:ext>
            </a:extLst>
          </p:cNvPr>
          <p:cNvSpPr txBox="1"/>
          <p:nvPr/>
        </p:nvSpPr>
        <p:spPr>
          <a:xfrm rot="21198538">
            <a:off x="5627016" y="3014162"/>
            <a:ext cx="67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00CE1A-8002-4F0E-BC2E-F1B2303542FD}"/>
              </a:ext>
            </a:extLst>
          </p:cNvPr>
          <p:cNvSpPr txBox="1"/>
          <p:nvPr/>
        </p:nvSpPr>
        <p:spPr>
          <a:xfrm rot="21368789">
            <a:off x="6283696" y="3069695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702AAA-2BEB-4A92-B520-5D1A6406E7FC}"/>
              </a:ext>
            </a:extLst>
          </p:cNvPr>
          <p:cNvSpPr txBox="1"/>
          <p:nvPr/>
        </p:nvSpPr>
        <p:spPr>
          <a:xfrm rot="499466">
            <a:off x="6980293" y="3052204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THE청천B" panose="02020603020101020101" pitchFamily="18" charset="-127"/>
                <a:ea typeface="THE청천B" panose="02020603020101020101" pitchFamily="18" charset="-127"/>
              </a:rPr>
              <a:t>다</a:t>
            </a:r>
            <a:endParaRPr lang="ko-KR" altLang="en-US" sz="2000" dirty="0">
              <a:latin typeface="THE청천B" panose="02020603020101020101" pitchFamily="18" charset="-127"/>
              <a:ea typeface="THE청천B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D22DCC-0F6B-433B-8C4E-4EEE5686CB49}"/>
              </a:ext>
            </a:extLst>
          </p:cNvPr>
          <p:cNvSpPr txBox="1"/>
          <p:nvPr/>
        </p:nvSpPr>
        <p:spPr>
          <a:xfrm>
            <a:off x="7606451" y="3087559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!</a:t>
            </a:r>
            <a:endParaRPr lang="ko-KR" altLang="en-US" sz="2000" dirty="0">
              <a:latin typeface="THE청천B" panose="02020603020101020101" pitchFamily="18" charset="-127"/>
              <a:ea typeface="THE청천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EBAEE3-20D4-4C56-A83D-68821022D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4" y="266127"/>
            <a:ext cx="4650359" cy="2899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735828-CD45-475D-9BDE-E806306E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536" y="266127"/>
            <a:ext cx="4387411" cy="28991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BE00E1C-B402-4E0D-BDD2-170B5776CA54}"/>
              </a:ext>
            </a:extLst>
          </p:cNvPr>
          <p:cNvSpPr/>
          <p:nvPr/>
        </p:nvSpPr>
        <p:spPr>
          <a:xfrm>
            <a:off x="1124126" y="2004968"/>
            <a:ext cx="629174" cy="1132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97B1FD-316B-4ED0-BA7C-DDF5094E3C6D}"/>
              </a:ext>
            </a:extLst>
          </p:cNvPr>
          <p:cNvSpPr/>
          <p:nvPr/>
        </p:nvSpPr>
        <p:spPr>
          <a:xfrm>
            <a:off x="6477698" y="1968791"/>
            <a:ext cx="432035" cy="1196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1A298-5595-4E57-BBBA-A21DD4248630}"/>
              </a:ext>
            </a:extLst>
          </p:cNvPr>
          <p:cNvSpPr txBox="1"/>
          <p:nvPr/>
        </p:nvSpPr>
        <p:spPr>
          <a:xfrm>
            <a:off x="159391" y="5191213"/>
            <a:ext cx="12032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게임과 콘솔게임을 하는 가장 주된 이유는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스트레스 해소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를 하기 위해서이다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 콘솔게임 유저들이 가장 선호하는 장르인 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장르를 선택했다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8020BA-A342-4141-9892-9D608FA0A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24" y="3367169"/>
            <a:ext cx="4650358" cy="15427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133624-2EB0-4135-88EC-E0DB34740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536" y="3367169"/>
            <a:ext cx="4387411" cy="15427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E1568D-5B75-408D-8A44-D9CE9B4F5EB6}"/>
              </a:ext>
            </a:extLst>
          </p:cNvPr>
          <p:cNvSpPr txBox="1"/>
          <p:nvPr/>
        </p:nvSpPr>
        <p:spPr>
          <a:xfrm>
            <a:off x="10228947" y="4259446"/>
            <a:ext cx="19938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한국컨텐츠진흥원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2020 </a:t>
            </a:r>
            <a:r>
              <a:rPr lang="ko-KR" altLang="en-US" sz="900" dirty="0">
                <a:solidFill>
                  <a:schemeClr val="bg1"/>
                </a:solidFill>
              </a:rPr>
              <a:t>게임 이용자 실태조사 보고서</a:t>
            </a:r>
          </a:p>
        </p:txBody>
      </p:sp>
    </p:spTree>
    <p:extLst>
      <p:ext uri="{BB962C8B-B14F-4D97-AF65-F5344CB8AC3E}">
        <p14:creationId xmlns:p14="http://schemas.microsoft.com/office/powerpoint/2010/main" val="298498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EF88FE-C0E6-4A64-966E-F20C5BAFFDF7}"/>
              </a:ext>
            </a:extLst>
          </p:cNvPr>
          <p:cNvSpPr/>
          <p:nvPr/>
        </p:nvSpPr>
        <p:spPr>
          <a:xfrm>
            <a:off x="4027938" y="979412"/>
            <a:ext cx="3880132" cy="25206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4ED7E8-E86E-4D3F-A52E-5F10242A2227}"/>
              </a:ext>
            </a:extLst>
          </p:cNvPr>
          <p:cNvSpPr/>
          <p:nvPr/>
        </p:nvSpPr>
        <p:spPr>
          <a:xfrm>
            <a:off x="7975178" y="1000407"/>
            <a:ext cx="4086211" cy="13149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8F2C79-D44B-40B6-8332-3C43255A8FE2}"/>
              </a:ext>
            </a:extLst>
          </p:cNvPr>
          <p:cNvSpPr/>
          <p:nvPr/>
        </p:nvSpPr>
        <p:spPr>
          <a:xfrm>
            <a:off x="1828799" y="979412"/>
            <a:ext cx="2121967" cy="25206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34694" y="2345355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6" y="869744"/>
            <a:ext cx="1234517" cy="123451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>
                <a:solidFill>
                  <a:prstClr val="white">
                    <a:lumMod val="95000"/>
                  </a:prstClr>
                </a:solidFill>
              </a:rPr>
              <a:t>1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E7857C-5944-4981-8526-0E1DF4CA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47" y="1092031"/>
            <a:ext cx="4065953" cy="11083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9788-733B-4725-9AEF-04569EE94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780" y="1058475"/>
            <a:ext cx="2018000" cy="235165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8F163D-CAE3-4910-BB39-A5C144E4D94A}"/>
              </a:ext>
            </a:extLst>
          </p:cNvPr>
          <p:cNvSpPr/>
          <p:nvPr/>
        </p:nvSpPr>
        <p:spPr>
          <a:xfrm>
            <a:off x="8055016" y="1152353"/>
            <a:ext cx="619201" cy="14716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434693" y="4076276"/>
            <a:ext cx="11309893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내년에 개봉될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20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이터널스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＇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한국 최초 남성배우로 마동석이 주연인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MARVLE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영화이다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04510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BF81876-9107-49E3-ADB9-2EB6A911FC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4536" y="1041697"/>
            <a:ext cx="3709765" cy="23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7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613846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Google Shape;56;p7">
            <a:extLst>
              <a:ext uri="{FF2B5EF4-FFF2-40B4-BE49-F238E27FC236}">
                <a16:creationId xmlns:a16="http://schemas.microsoft.com/office/drawing/2014/main" id="{22838480-DE97-4377-AD60-0DCC416621B6}"/>
              </a:ext>
            </a:extLst>
          </p:cNvPr>
          <p:cNvSpPr txBox="1">
            <a:spLocks/>
          </p:cNvSpPr>
          <p:nvPr/>
        </p:nvSpPr>
        <p:spPr>
          <a:xfrm>
            <a:off x="9189105" y="4633253"/>
            <a:ext cx="3068480" cy="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카메라 회전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공격</a:t>
            </a:r>
          </a:p>
        </p:txBody>
      </p:sp>
      <p:pic>
        <p:nvPicPr>
          <p:cNvPr id="9" name="Google Shape;57;p7" descr="마우스 png에 대한 이미지 검색결과">
            <a:extLst>
              <a:ext uri="{FF2B5EF4-FFF2-40B4-BE49-F238E27FC236}">
                <a16:creationId xmlns:a16="http://schemas.microsoft.com/office/drawing/2014/main" id="{341E63EE-5B8F-43EB-B2E3-FD8B893CEFD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4468" r="55326"/>
          <a:stretch/>
        </p:blipFill>
        <p:spPr>
          <a:xfrm>
            <a:off x="9896145" y="1531254"/>
            <a:ext cx="1969314" cy="332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8;p7" descr="키보드 png에 대한 이미지 검색결과">
            <a:extLst>
              <a:ext uri="{FF2B5EF4-FFF2-40B4-BE49-F238E27FC236}">
                <a16:creationId xmlns:a16="http://schemas.microsoft.com/office/drawing/2014/main" id="{B1144F59-7CEB-434F-ADEB-12A3F6EC12F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010" t="15334" r="2482" b="3191"/>
          <a:stretch/>
        </p:blipFill>
        <p:spPr>
          <a:xfrm>
            <a:off x="2042661" y="2089933"/>
            <a:ext cx="6230774" cy="235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9;p7">
            <a:extLst>
              <a:ext uri="{FF2B5EF4-FFF2-40B4-BE49-F238E27FC236}">
                <a16:creationId xmlns:a16="http://schemas.microsoft.com/office/drawing/2014/main" id="{23A0ECD4-138E-43DC-840D-00B0032BEC98}"/>
              </a:ext>
            </a:extLst>
          </p:cNvPr>
          <p:cNvSpPr/>
          <p:nvPr/>
        </p:nvSpPr>
        <p:spPr>
          <a:xfrm>
            <a:off x="2461432" y="2388548"/>
            <a:ext cx="2110559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0;p7">
            <a:extLst>
              <a:ext uri="{FF2B5EF4-FFF2-40B4-BE49-F238E27FC236}">
                <a16:creationId xmlns:a16="http://schemas.microsoft.com/office/drawing/2014/main" id="{ACCE3236-F4E8-45A2-9732-BCB231006910}"/>
              </a:ext>
            </a:extLst>
          </p:cNvPr>
          <p:cNvSpPr txBox="1"/>
          <p:nvPr/>
        </p:nvSpPr>
        <p:spPr>
          <a:xfrm>
            <a:off x="2777547" y="1565012"/>
            <a:ext cx="2736438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1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~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5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번 무기변경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7" name="Google Shape;61;p7">
            <a:extLst>
              <a:ext uri="{FF2B5EF4-FFF2-40B4-BE49-F238E27FC236}">
                <a16:creationId xmlns:a16="http://schemas.microsoft.com/office/drawing/2014/main" id="{001533D4-58A8-4A12-AEF4-1ED68AA2BA5E}"/>
              </a:ext>
            </a:extLst>
          </p:cNvPr>
          <p:cNvSpPr txBox="1"/>
          <p:nvPr/>
        </p:nvSpPr>
        <p:spPr>
          <a:xfrm>
            <a:off x="4734163" y="4819831"/>
            <a:ext cx="949443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M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맵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8" name="Google Shape;62;p7">
            <a:extLst>
              <a:ext uri="{FF2B5EF4-FFF2-40B4-BE49-F238E27FC236}">
                <a16:creationId xmlns:a16="http://schemas.microsoft.com/office/drawing/2014/main" id="{71500AEC-7CB9-4E35-B8A8-5B69D4B9E6B7}"/>
              </a:ext>
            </a:extLst>
          </p:cNvPr>
          <p:cNvSpPr/>
          <p:nvPr/>
        </p:nvSpPr>
        <p:spPr>
          <a:xfrm>
            <a:off x="5593480" y="3567434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3;p7">
            <a:extLst>
              <a:ext uri="{FF2B5EF4-FFF2-40B4-BE49-F238E27FC236}">
                <a16:creationId xmlns:a16="http://schemas.microsoft.com/office/drawing/2014/main" id="{AD93E237-A1B6-487B-8F1C-F9F31EE3AC8D}"/>
              </a:ext>
            </a:extLst>
          </p:cNvPr>
          <p:cNvSpPr/>
          <p:nvPr/>
        </p:nvSpPr>
        <p:spPr>
          <a:xfrm>
            <a:off x="5683606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4;p7">
            <a:extLst>
              <a:ext uri="{FF2B5EF4-FFF2-40B4-BE49-F238E27FC236}">
                <a16:creationId xmlns:a16="http://schemas.microsoft.com/office/drawing/2014/main" id="{16F6AB90-1421-476F-B43A-094B06E5D46D}"/>
              </a:ext>
            </a:extLst>
          </p:cNvPr>
          <p:cNvSpPr/>
          <p:nvPr/>
        </p:nvSpPr>
        <p:spPr>
          <a:xfrm>
            <a:off x="2533922" y="1703360"/>
            <a:ext cx="243626" cy="6672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5;p7">
            <a:extLst>
              <a:ext uri="{FF2B5EF4-FFF2-40B4-BE49-F238E27FC236}">
                <a16:creationId xmlns:a16="http://schemas.microsoft.com/office/drawing/2014/main" id="{BD21E6B3-FD95-4E62-9D9C-60D7218AB954}"/>
              </a:ext>
            </a:extLst>
          </p:cNvPr>
          <p:cNvSpPr txBox="1"/>
          <p:nvPr/>
        </p:nvSpPr>
        <p:spPr>
          <a:xfrm>
            <a:off x="6075790" y="155196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I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인벤토리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2" name="Google Shape;66;p7">
            <a:extLst>
              <a:ext uri="{FF2B5EF4-FFF2-40B4-BE49-F238E27FC236}">
                <a16:creationId xmlns:a16="http://schemas.microsoft.com/office/drawing/2014/main" id="{176F584E-7E7C-4D35-83EA-AB3D9BEFF47E}"/>
              </a:ext>
            </a:extLst>
          </p:cNvPr>
          <p:cNvSpPr/>
          <p:nvPr/>
        </p:nvSpPr>
        <p:spPr>
          <a:xfrm>
            <a:off x="5818217" y="1655169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7;p7">
            <a:extLst>
              <a:ext uri="{FF2B5EF4-FFF2-40B4-BE49-F238E27FC236}">
                <a16:creationId xmlns:a16="http://schemas.microsoft.com/office/drawing/2014/main" id="{CE59075A-9F9E-4C9B-88EA-05D53AFC258F}"/>
              </a:ext>
            </a:extLst>
          </p:cNvPr>
          <p:cNvSpPr/>
          <p:nvPr/>
        </p:nvSpPr>
        <p:spPr>
          <a:xfrm rot="10800000">
            <a:off x="5513987" y="3975924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68;p7">
            <a:extLst>
              <a:ext uri="{FF2B5EF4-FFF2-40B4-BE49-F238E27FC236}">
                <a16:creationId xmlns:a16="http://schemas.microsoft.com/office/drawing/2014/main" id="{92081554-FFB8-4183-BE38-0DC809AE2441}"/>
              </a:ext>
            </a:extLst>
          </p:cNvPr>
          <p:cNvCxnSpPr>
            <a:cxnSpLocks/>
          </p:cNvCxnSpPr>
          <p:nvPr/>
        </p:nvCxnSpPr>
        <p:spPr>
          <a:xfrm>
            <a:off x="3120841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" name="Google Shape;69;p7">
            <a:extLst>
              <a:ext uri="{FF2B5EF4-FFF2-40B4-BE49-F238E27FC236}">
                <a16:creationId xmlns:a16="http://schemas.microsoft.com/office/drawing/2014/main" id="{F033938C-9023-4795-864F-CE9F229CC3AB}"/>
              </a:ext>
            </a:extLst>
          </p:cNvPr>
          <p:cNvCxnSpPr>
            <a:cxnSpLocks/>
          </p:cNvCxnSpPr>
          <p:nvPr/>
        </p:nvCxnSpPr>
        <p:spPr>
          <a:xfrm>
            <a:off x="3544903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70;p7">
            <a:extLst>
              <a:ext uri="{FF2B5EF4-FFF2-40B4-BE49-F238E27FC236}">
                <a16:creationId xmlns:a16="http://schemas.microsoft.com/office/drawing/2014/main" id="{B3C6EFD4-004F-46F5-8374-B8910C9E591D}"/>
              </a:ext>
            </a:extLst>
          </p:cNvPr>
          <p:cNvCxnSpPr>
            <a:cxnSpLocks/>
          </p:cNvCxnSpPr>
          <p:nvPr/>
        </p:nvCxnSpPr>
        <p:spPr>
          <a:xfrm>
            <a:off x="3120841" y="2811913"/>
            <a:ext cx="424061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71;p7">
            <a:extLst>
              <a:ext uri="{FF2B5EF4-FFF2-40B4-BE49-F238E27FC236}">
                <a16:creationId xmlns:a16="http://schemas.microsoft.com/office/drawing/2014/main" id="{6CD80FF0-91A0-42AB-A1C4-9575D0E413D2}"/>
              </a:ext>
            </a:extLst>
          </p:cNvPr>
          <p:cNvCxnSpPr>
            <a:cxnSpLocks/>
          </p:cNvCxnSpPr>
          <p:nvPr/>
        </p:nvCxnSpPr>
        <p:spPr>
          <a:xfrm>
            <a:off x="2805514" y="3155171"/>
            <a:ext cx="339793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72;p7">
            <a:extLst>
              <a:ext uri="{FF2B5EF4-FFF2-40B4-BE49-F238E27FC236}">
                <a16:creationId xmlns:a16="http://schemas.microsoft.com/office/drawing/2014/main" id="{760D099A-41DE-4A0F-8AB8-8DCFC997E469}"/>
              </a:ext>
            </a:extLst>
          </p:cNvPr>
          <p:cNvCxnSpPr>
            <a:cxnSpLocks/>
          </p:cNvCxnSpPr>
          <p:nvPr/>
        </p:nvCxnSpPr>
        <p:spPr>
          <a:xfrm>
            <a:off x="3525874" y="3155171"/>
            <a:ext cx="565415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73;p7">
            <a:extLst>
              <a:ext uri="{FF2B5EF4-FFF2-40B4-BE49-F238E27FC236}">
                <a16:creationId xmlns:a16="http://schemas.microsoft.com/office/drawing/2014/main" id="{7815042A-4528-49F2-BF26-33419678B584}"/>
              </a:ext>
            </a:extLst>
          </p:cNvPr>
          <p:cNvCxnSpPr>
            <a:cxnSpLocks/>
          </p:cNvCxnSpPr>
          <p:nvPr/>
        </p:nvCxnSpPr>
        <p:spPr>
          <a:xfrm>
            <a:off x="4091289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74;p7">
            <a:extLst>
              <a:ext uri="{FF2B5EF4-FFF2-40B4-BE49-F238E27FC236}">
                <a16:creationId xmlns:a16="http://schemas.microsoft.com/office/drawing/2014/main" id="{F2FC9FE1-280F-4183-A513-77CD6CECE89C}"/>
              </a:ext>
            </a:extLst>
          </p:cNvPr>
          <p:cNvCxnSpPr>
            <a:cxnSpLocks/>
          </p:cNvCxnSpPr>
          <p:nvPr/>
        </p:nvCxnSpPr>
        <p:spPr>
          <a:xfrm>
            <a:off x="2777548" y="3567434"/>
            <a:ext cx="133277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75;p7">
            <a:extLst>
              <a:ext uri="{FF2B5EF4-FFF2-40B4-BE49-F238E27FC236}">
                <a16:creationId xmlns:a16="http://schemas.microsoft.com/office/drawing/2014/main" id="{09571B83-41A9-42C0-A08F-1FDAC6927B0E}"/>
              </a:ext>
            </a:extLst>
          </p:cNvPr>
          <p:cNvCxnSpPr>
            <a:cxnSpLocks/>
          </p:cNvCxnSpPr>
          <p:nvPr/>
        </p:nvCxnSpPr>
        <p:spPr>
          <a:xfrm>
            <a:off x="2810951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76;p7">
            <a:extLst>
              <a:ext uri="{FF2B5EF4-FFF2-40B4-BE49-F238E27FC236}">
                <a16:creationId xmlns:a16="http://schemas.microsoft.com/office/drawing/2014/main" id="{3B97DF6C-1EEA-4CD1-8E55-DB0140EFBC4B}"/>
              </a:ext>
            </a:extLst>
          </p:cNvPr>
          <p:cNvSpPr txBox="1"/>
          <p:nvPr/>
        </p:nvSpPr>
        <p:spPr>
          <a:xfrm>
            <a:off x="1770075" y="4559197"/>
            <a:ext cx="1655826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WASD 이동</a:t>
            </a:r>
            <a:endParaRPr sz="11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3" name="Google Shape;77;p7">
            <a:extLst>
              <a:ext uri="{FF2B5EF4-FFF2-40B4-BE49-F238E27FC236}">
                <a16:creationId xmlns:a16="http://schemas.microsoft.com/office/drawing/2014/main" id="{68101D1B-481B-44BE-9555-8353ACF46848}"/>
              </a:ext>
            </a:extLst>
          </p:cNvPr>
          <p:cNvSpPr/>
          <p:nvPr/>
        </p:nvSpPr>
        <p:spPr>
          <a:xfrm rot="10800000">
            <a:off x="3492944" y="3575350"/>
            <a:ext cx="280519" cy="12700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78;p7">
            <a:extLst>
              <a:ext uri="{FF2B5EF4-FFF2-40B4-BE49-F238E27FC236}">
                <a16:creationId xmlns:a16="http://schemas.microsoft.com/office/drawing/2014/main" id="{145711F6-4F05-476E-B71B-5E533D5DCE80}"/>
              </a:ext>
            </a:extLst>
          </p:cNvPr>
          <p:cNvSpPr txBox="1"/>
          <p:nvPr/>
        </p:nvSpPr>
        <p:spPr>
          <a:xfrm>
            <a:off x="2824882" y="5134499"/>
            <a:ext cx="1468192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상호작용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5" name="Google Shape;79;p7">
            <a:extLst>
              <a:ext uri="{FF2B5EF4-FFF2-40B4-BE49-F238E27FC236}">
                <a16:creationId xmlns:a16="http://schemas.microsoft.com/office/drawing/2014/main" id="{0E8D6410-5F56-4897-AA8D-9601F70FD9E3}"/>
              </a:ext>
            </a:extLst>
          </p:cNvPr>
          <p:cNvSpPr/>
          <p:nvPr/>
        </p:nvSpPr>
        <p:spPr>
          <a:xfrm>
            <a:off x="4113622" y="318010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0;p7">
            <a:extLst>
              <a:ext uri="{FF2B5EF4-FFF2-40B4-BE49-F238E27FC236}">
                <a16:creationId xmlns:a16="http://schemas.microsoft.com/office/drawing/2014/main" id="{2E3753A5-C03F-4F0A-8930-12A84D5AC5A0}"/>
              </a:ext>
            </a:extLst>
          </p:cNvPr>
          <p:cNvSpPr/>
          <p:nvPr/>
        </p:nvSpPr>
        <p:spPr>
          <a:xfrm rot="10800000">
            <a:off x="4091289" y="3584676"/>
            <a:ext cx="318930" cy="18549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63;p7">
            <a:extLst>
              <a:ext uri="{FF2B5EF4-FFF2-40B4-BE49-F238E27FC236}">
                <a16:creationId xmlns:a16="http://schemas.microsoft.com/office/drawing/2014/main" id="{2D34852E-761C-47DD-AFBE-5349221DC67F}"/>
              </a:ext>
            </a:extLst>
          </p:cNvPr>
          <p:cNvSpPr/>
          <p:nvPr/>
        </p:nvSpPr>
        <p:spPr>
          <a:xfrm>
            <a:off x="6550438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6;p7">
            <a:extLst>
              <a:ext uri="{FF2B5EF4-FFF2-40B4-BE49-F238E27FC236}">
                <a16:creationId xmlns:a16="http://schemas.microsoft.com/office/drawing/2014/main" id="{7265D053-8FAF-41A4-995A-DFDC5F008F1F}"/>
              </a:ext>
            </a:extLst>
          </p:cNvPr>
          <p:cNvSpPr/>
          <p:nvPr/>
        </p:nvSpPr>
        <p:spPr>
          <a:xfrm rot="5400000">
            <a:off x="7661304" y="2249403"/>
            <a:ext cx="257153" cy="164742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5;p7">
            <a:extLst>
              <a:ext uri="{FF2B5EF4-FFF2-40B4-BE49-F238E27FC236}">
                <a16:creationId xmlns:a16="http://schemas.microsoft.com/office/drawing/2014/main" id="{C0F71242-245E-4001-986A-146DFD2B5179}"/>
              </a:ext>
            </a:extLst>
          </p:cNvPr>
          <p:cNvSpPr txBox="1"/>
          <p:nvPr/>
        </p:nvSpPr>
        <p:spPr>
          <a:xfrm>
            <a:off x="8266211" y="326114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P </a:t>
            </a:r>
            <a:r>
              <a:rPr lang="ko-KR" alt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정보</a:t>
            </a:r>
            <a:endParaRPr sz="10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83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460FBD8-09ED-41C5-8894-615E48C48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20" y="1541903"/>
            <a:ext cx="6145661" cy="3508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82512-498A-40A7-B798-4D3C1AECC1A0}"/>
              </a:ext>
            </a:extLst>
          </p:cNvPr>
          <p:cNvSpPr txBox="1"/>
          <p:nvPr/>
        </p:nvSpPr>
        <p:spPr>
          <a:xfrm>
            <a:off x="3967168" y="5160847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전투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무기이(가) 표시된 사진&#10;&#10;자동 생성된 설명">
            <a:extLst>
              <a:ext uri="{FF2B5EF4-FFF2-40B4-BE49-F238E27FC236}">
                <a16:creationId xmlns:a16="http://schemas.microsoft.com/office/drawing/2014/main" id="{5EDC4381-EE41-4FB5-A2AB-72EC8AE0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58" y="1541903"/>
            <a:ext cx="3412471" cy="3508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29BCB-B7AE-460C-BF80-6A571A007819}"/>
              </a:ext>
            </a:extLst>
          </p:cNvPr>
          <p:cNvSpPr txBox="1"/>
          <p:nvPr/>
        </p:nvSpPr>
        <p:spPr>
          <a:xfrm>
            <a:off x="9052940" y="5160846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이동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AF8C3C-D549-45E4-82C0-FCF8B9AB4DF8}"/>
              </a:ext>
            </a:extLst>
          </p:cNvPr>
          <p:cNvSpPr/>
          <p:nvPr/>
        </p:nvSpPr>
        <p:spPr>
          <a:xfrm>
            <a:off x="1956542" y="1541904"/>
            <a:ext cx="6145661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DB1816-A873-4952-9AFF-CBFDDD22A2A3}"/>
              </a:ext>
            </a:extLst>
          </p:cNvPr>
          <p:cNvSpPr/>
          <p:nvPr/>
        </p:nvSpPr>
        <p:spPr>
          <a:xfrm>
            <a:off x="8359179" y="1541903"/>
            <a:ext cx="3429249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5E9BD-B3F0-4A95-B2FF-B30E0A424C09}"/>
              </a:ext>
            </a:extLst>
          </p:cNvPr>
          <p:cNvSpPr txBox="1"/>
          <p:nvPr/>
        </p:nvSpPr>
        <p:spPr>
          <a:xfrm>
            <a:off x="1956542" y="971590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2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 </a:t>
            </a:r>
            <a:r>
              <a:rPr lang="en-US" altLang="ko-KR" sz="2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2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0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5DAE200-8949-429B-A87D-199214612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674" y="1157528"/>
            <a:ext cx="4739780" cy="434710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D3AEB9-04DA-4D8C-9B9A-09759B4FAA35}"/>
              </a:ext>
            </a:extLst>
          </p:cNvPr>
          <p:cNvCxnSpPr/>
          <p:nvPr/>
        </p:nvCxnSpPr>
        <p:spPr>
          <a:xfrm>
            <a:off x="2341839" y="4348941"/>
            <a:ext cx="0" cy="100667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58136B-816F-4D28-944E-F40CB3E65200}"/>
              </a:ext>
            </a:extLst>
          </p:cNvPr>
          <p:cNvSpPr txBox="1"/>
          <p:nvPr/>
        </p:nvSpPr>
        <p:spPr>
          <a:xfrm>
            <a:off x="1133299" y="342900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E88CB9-D082-4485-825C-9A0FAD2A7975}"/>
              </a:ext>
            </a:extLst>
          </p:cNvPr>
          <p:cNvSpPr/>
          <p:nvPr/>
        </p:nvSpPr>
        <p:spPr>
          <a:xfrm>
            <a:off x="921226" y="3429000"/>
            <a:ext cx="1291899" cy="2066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72510-7884-465C-8063-D514E578CC6A}"/>
              </a:ext>
            </a:extLst>
          </p:cNvPr>
          <p:cNvSpPr txBox="1"/>
          <p:nvPr/>
        </p:nvSpPr>
        <p:spPr>
          <a:xfrm>
            <a:off x="979014" y="3830094"/>
            <a:ext cx="12073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1.6m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남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1.8m</a:t>
            </a:r>
          </a:p>
          <a:p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속력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걷기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5km/s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뛰기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12km/s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A18F48-9B55-4F80-A359-D49585C25F22}"/>
              </a:ext>
            </a:extLst>
          </p:cNvPr>
          <p:cNvCxnSpPr>
            <a:cxnSpLocks/>
          </p:cNvCxnSpPr>
          <p:nvPr/>
        </p:nvCxnSpPr>
        <p:spPr>
          <a:xfrm>
            <a:off x="3399114" y="5611290"/>
            <a:ext cx="37164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5CC221-72C5-4B4C-8724-73D048EBCB0E}"/>
              </a:ext>
            </a:extLst>
          </p:cNvPr>
          <p:cNvCxnSpPr>
            <a:cxnSpLocks/>
          </p:cNvCxnSpPr>
          <p:nvPr/>
        </p:nvCxnSpPr>
        <p:spPr>
          <a:xfrm flipH="1">
            <a:off x="338006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2251F8-121B-422B-A679-7D7F8DC72BFF}"/>
              </a:ext>
            </a:extLst>
          </p:cNvPr>
          <p:cNvCxnSpPr>
            <a:cxnSpLocks/>
          </p:cNvCxnSpPr>
          <p:nvPr/>
        </p:nvCxnSpPr>
        <p:spPr>
          <a:xfrm flipH="1">
            <a:off x="454377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206177-353F-4D9F-B9BF-3DA67D40D492}"/>
              </a:ext>
            </a:extLst>
          </p:cNvPr>
          <p:cNvCxnSpPr>
            <a:cxnSpLocks/>
          </p:cNvCxnSpPr>
          <p:nvPr/>
        </p:nvCxnSpPr>
        <p:spPr>
          <a:xfrm flipH="1">
            <a:off x="5714519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8C63C-B470-4162-A533-996E94021BC3}"/>
              </a:ext>
            </a:extLst>
          </p:cNvPr>
          <p:cNvCxnSpPr>
            <a:cxnSpLocks/>
          </p:cNvCxnSpPr>
          <p:nvPr/>
        </p:nvCxnSpPr>
        <p:spPr>
          <a:xfrm flipH="1">
            <a:off x="6878229" y="5860028"/>
            <a:ext cx="31017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DCC56F-1041-45BE-A216-A01DE9E79C43}"/>
              </a:ext>
            </a:extLst>
          </p:cNvPr>
          <p:cNvSpPr txBox="1"/>
          <p:nvPr/>
        </p:nvSpPr>
        <p:spPr>
          <a:xfrm>
            <a:off x="4127843" y="6033509"/>
            <a:ext cx="2258952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오브젝트 크기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2BE640C-E473-43DF-B2F5-6AA06805E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669" y="1157528"/>
            <a:ext cx="4551032" cy="434416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55123B5-004A-4ADB-A2E6-E41E8F308BBD}"/>
              </a:ext>
            </a:extLst>
          </p:cNvPr>
          <p:cNvCxnSpPr>
            <a:cxnSpLocks/>
          </p:cNvCxnSpPr>
          <p:nvPr/>
        </p:nvCxnSpPr>
        <p:spPr>
          <a:xfrm flipH="1">
            <a:off x="7675371" y="5588171"/>
            <a:ext cx="4195051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093716-0DB2-470D-B86D-F4F81AA35BDD}"/>
              </a:ext>
            </a:extLst>
          </p:cNvPr>
          <p:cNvSpPr txBox="1"/>
          <p:nvPr/>
        </p:nvSpPr>
        <p:spPr>
          <a:xfrm>
            <a:off x="7705725" y="5706338"/>
            <a:ext cx="187743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471C49-0F16-46F8-B883-DA58487E3135}"/>
              </a:ext>
            </a:extLst>
          </p:cNvPr>
          <p:cNvSpPr/>
          <p:nvPr/>
        </p:nvSpPr>
        <p:spPr>
          <a:xfrm>
            <a:off x="2467674" y="1142606"/>
            <a:ext cx="4739763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FDD93A-BF5B-4E9F-A029-0578F8F61732}"/>
              </a:ext>
            </a:extLst>
          </p:cNvPr>
          <p:cNvSpPr/>
          <p:nvPr/>
        </p:nvSpPr>
        <p:spPr>
          <a:xfrm>
            <a:off x="7427154" y="1157528"/>
            <a:ext cx="4551032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F169D7E-1D47-44E0-AFF4-9E3AE1C3E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0781" y="1020349"/>
            <a:ext cx="4791189" cy="434710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9B2BCAD-242B-4356-9425-0E8E4FEF3379}"/>
              </a:ext>
            </a:extLst>
          </p:cNvPr>
          <p:cNvCxnSpPr>
            <a:cxnSpLocks/>
          </p:cNvCxnSpPr>
          <p:nvPr/>
        </p:nvCxnSpPr>
        <p:spPr>
          <a:xfrm>
            <a:off x="3993595" y="3392425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258A40-7B3B-4AC0-A5D4-E7D304A712A6}"/>
              </a:ext>
            </a:extLst>
          </p:cNvPr>
          <p:cNvSpPr txBox="1"/>
          <p:nvPr/>
        </p:nvSpPr>
        <p:spPr>
          <a:xfrm>
            <a:off x="3993595" y="2961550"/>
            <a:ext cx="1670704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93C5CD-BDD3-4B26-8994-7A143417E0EE}"/>
              </a:ext>
            </a:extLst>
          </p:cNvPr>
          <p:cNvCxnSpPr>
            <a:cxnSpLocks/>
          </p:cNvCxnSpPr>
          <p:nvPr/>
        </p:nvCxnSpPr>
        <p:spPr>
          <a:xfrm>
            <a:off x="19607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C3E3CE-2686-45BF-A22B-4096711B1C96}"/>
              </a:ext>
            </a:extLst>
          </p:cNvPr>
          <p:cNvCxnSpPr>
            <a:cxnSpLocks/>
          </p:cNvCxnSpPr>
          <p:nvPr/>
        </p:nvCxnSpPr>
        <p:spPr>
          <a:xfrm>
            <a:off x="26863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8DF1B8-C583-4088-B0EE-A46E2A97CD88}"/>
              </a:ext>
            </a:extLst>
          </p:cNvPr>
          <p:cNvCxnSpPr>
            <a:cxnSpLocks/>
          </p:cNvCxnSpPr>
          <p:nvPr/>
        </p:nvCxnSpPr>
        <p:spPr>
          <a:xfrm>
            <a:off x="34085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BB75727-D25E-4F50-B5A3-6C80454A05A2}"/>
              </a:ext>
            </a:extLst>
          </p:cNvPr>
          <p:cNvCxnSpPr>
            <a:cxnSpLocks/>
          </p:cNvCxnSpPr>
          <p:nvPr/>
        </p:nvCxnSpPr>
        <p:spPr>
          <a:xfrm>
            <a:off x="41341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41D1ED-9B8F-4FD3-A9AD-158EE26EE263}"/>
              </a:ext>
            </a:extLst>
          </p:cNvPr>
          <p:cNvCxnSpPr>
            <a:cxnSpLocks/>
          </p:cNvCxnSpPr>
          <p:nvPr/>
        </p:nvCxnSpPr>
        <p:spPr>
          <a:xfrm>
            <a:off x="48563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24831A1-C0D8-4720-9DED-3EF99FCB9B54}"/>
              </a:ext>
            </a:extLst>
          </p:cNvPr>
          <p:cNvCxnSpPr>
            <a:cxnSpLocks/>
          </p:cNvCxnSpPr>
          <p:nvPr/>
        </p:nvCxnSpPr>
        <p:spPr>
          <a:xfrm>
            <a:off x="55819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F1DB2F1-E54F-4F43-BBE9-19BFFCC2C014}"/>
              </a:ext>
            </a:extLst>
          </p:cNvPr>
          <p:cNvCxnSpPr>
            <a:cxnSpLocks/>
          </p:cNvCxnSpPr>
          <p:nvPr/>
        </p:nvCxnSpPr>
        <p:spPr>
          <a:xfrm>
            <a:off x="6307501" y="5487051"/>
            <a:ext cx="44446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2E4CAC-4B20-4BA8-97E2-8785836A9C6A}"/>
              </a:ext>
            </a:extLst>
          </p:cNvPr>
          <p:cNvSpPr txBox="1"/>
          <p:nvPr/>
        </p:nvSpPr>
        <p:spPr>
          <a:xfrm>
            <a:off x="2056559" y="5641430"/>
            <a:ext cx="142218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 맵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33 x 33 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88342C-4611-4484-AE82-D1AFDA9637C4}"/>
              </a:ext>
            </a:extLst>
          </p:cNvPr>
          <p:cNvSpPr txBox="1"/>
          <p:nvPr/>
        </p:nvSpPr>
        <p:spPr>
          <a:xfrm>
            <a:off x="3515323" y="5656574"/>
            <a:ext cx="3082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크기의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 정도 되는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 m X 500 m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월드 크기를 계획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408BF70-8DA9-40F4-90F9-A5F5FBC33A05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619374" y="3492530"/>
            <a:ext cx="1374221" cy="1390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CCA807-8EA4-4E19-9D7B-E9E0114D9B6B}"/>
              </a:ext>
            </a:extLst>
          </p:cNvPr>
          <p:cNvSpPr txBox="1"/>
          <p:nvPr/>
        </p:nvSpPr>
        <p:spPr>
          <a:xfrm>
            <a:off x="2056559" y="4883434"/>
            <a:ext cx="112562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위치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DEE5F3-67AA-453E-A372-51406133FC52}"/>
              </a:ext>
            </a:extLst>
          </p:cNvPr>
          <p:cNvSpPr/>
          <p:nvPr/>
        </p:nvSpPr>
        <p:spPr>
          <a:xfrm>
            <a:off x="1960781" y="1002069"/>
            <a:ext cx="4819770" cy="4347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80AE6D-C928-4911-862B-1DCC63721284}"/>
              </a:ext>
            </a:extLst>
          </p:cNvPr>
          <p:cNvCxnSpPr>
            <a:cxnSpLocks/>
          </p:cNvCxnSpPr>
          <p:nvPr/>
        </p:nvCxnSpPr>
        <p:spPr>
          <a:xfrm flipH="1">
            <a:off x="3615844" y="2576759"/>
            <a:ext cx="196609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9FBAF3-F67C-4476-A3EC-7CAB58632230}"/>
              </a:ext>
            </a:extLst>
          </p:cNvPr>
          <p:cNvSpPr txBox="1"/>
          <p:nvPr/>
        </p:nvSpPr>
        <p:spPr>
          <a:xfrm>
            <a:off x="3548457" y="2165147"/>
            <a:ext cx="171116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월드상 몬스터 크기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F9A3B1-C2F7-4B5B-8FB1-E6F7F34BD816}"/>
              </a:ext>
            </a:extLst>
          </p:cNvPr>
          <p:cNvSpPr/>
          <p:nvPr/>
        </p:nvSpPr>
        <p:spPr>
          <a:xfrm>
            <a:off x="7313099" y="1000659"/>
            <a:ext cx="4366793" cy="436679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67EDE9B-BB4D-4CB7-A239-20C06E56E823}"/>
              </a:ext>
            </a:extLst>
          </p:cNvPr>
          <p:cNvCxnSpPr>
            <a:stCxn id="47" idx="1"/>
            <a:endCxn id="47" idx="3"/>
          </p:cNvCxnSpPr>
          <p:nvPr/>
        </p:nvCxnSpPr>
        <p:spPr>
          <a:xfrm>
            <a:off x="7313099" y="3184056"/>
            <a:ext cx="4366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D9FE14-E87A-43DC-B83D-DE554948D519}"/>
              </a:ext>
            </a:extLst>
          </p:cNvPr>
          <p:cNvCxnSpPr>
            <a:cxnSpLocks/>
            <a:stCxn id="47" idx="2"/>
            <a:endCxn id="47" idx="0"/>
          </p:cNvCxnSpPr>
          <p:nvPr/>
        </p:nvCxnSpPr>
        <p:spPr>
          <a:xfrm flipV="1">
            <a:off x="9496496" y="1000659"/>
            <a:ext cx="0" cy="4366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E558EDE-38AF-48F5-83D6-DDE032EB0182}"/>
              </a:ext>
            </a:extLst>
          </p:cNvPr>
          <p:cNvSpPr txBox="1"/>
          <p:nvPr/>
        </p:nvSpPr>
        <p:spPr>
          <a:xfrm>
            <a:off x="7931833" y="127692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endParaRPr lang="en-US" altLang="ko-KR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5F297C-C31B-404E-8304-78AF57570DA9}"/>
              </a:ext>
            </a:extLst>
          </p:cNvPr>
          <p:cNvSpPr txBox="1"/>
          <p:nvPr/>
        </p:nvSpPr>
        <p:spPr>
          <a:xfrm>
            <a:off x="7843669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2C0FBA-F0D4-4A44-8A50-868FE4008FE1}"/>
              </a:ext>
            </a:extLst>
          </p:cNvPr>
          <p:cNvSpPr txBox="1"/>
          <p:nvPr/>
        </p:nvSpPr>
        <p:spPr>
          <a:xfrm>
            <a:off x="10206598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231BBE-A657-4125-A41D-F09DD6205FCD}"/>
              </a:ext>
            </a:extLst>
          </p:cNvPr>
          <p:cNvSpPr txBox="1"/>
          <p:nvPr/>
        </p:nvSpPr>
        <p:spPr>
          <a:xfrm>
            <a:off x="10072365" y="1276924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F260702D-E1AA-4272-83ED-30486E668339}"/>
              </a:ext>
            </a:extLst>
          </p:cNvPr>
          <p:cNvSpPr/>
          <p:nvPr/>
        </p:nvSpPr>
        <p:spPr>
          <a:xfrm flipV="1">
            <a:off x="8494647" y="-397488"/>
            <a:ext cx="2045699" cy="4491861"/>
          </a:xfrm>
          <a:prstGeom prst="circular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588EA3-812E-4FB7-8CBB-5F649A7066DA}"/>
              </a:ext>
            </a:extLst>
          </p:cNvPr>
          <p:cNvSpPr txBox="1"/>
          <p:nvPr/>
        </p:nvSpPr>
        <p:spPr>
          <a:xfrm>
            <a:off x="8012917" y="5642163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계절에 맞는 렌더링 및 보스 구현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9D99DEC-BF17-4DBF-A5BF-CBD50A518D1C}"/>
              </a:ext>
            </a:extLst>
          </p:cNvPr>
          <p:cNvSpPr/>
          <p:nvPr/>
        </p:nvSpPr>
        <p:spPr>
          <a:xfrm>
            <a:off x="8417145" y="3019711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9422CF-83F1-47A9-9481-6746C6008A5F}"/>
              </a:ext>
            </a:extLst>
          </p:cNvPr>
          <p:cNvSpPr/>
          <p:nvPr/>
        </p:nvSpPr>
        <p:spPr>
          <a:xfrm>
            <a:off x="9341493" y="4094373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D7CD514-4DB9-4F78-87FC-9B99E9931E8D}"/>
              </a:ext>
            </a:extLst>
          </p:cNvPr>
          <p:cNvSpPr/>
          <p:nvPr/>
        </p:nvSpPr>
        <p:spPr>
          <a:xfrm>
            <a:off x="10645842" y="3195427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CD8872C-7F73-49BA-80BA-1D1F5194F638}"/>
              </a:ext>
            </a:extLst>
          </p:cNvPr>
          <p:cNvCxnSpPr>
            <a:cxnSpLocks/>
          </p:cNvCxnSpPr>
          <p:nvPr/>
        </p:nvCxnSpPr>
        <p:spPr>
          <a:xfrm>
            <a:off x="7287359" y="908060"/>
            <a:ext cx="220913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0BF1CE7-E3E1-4526-BB41-AE0D2A03C80D}"/>
              </a:ext>
            </a:extLst>
          </p:cNvPr>
          <p:cNvSpPr txBox="1"/>
          <p:nvPr/>
        </p:nvSpPr>
        <p:spPr>
          <a:xfrm>
            <a:off x="8779075" y="517334"/>
            <a:ext cx="63991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500m</a:t>
            </a:r>
          </a:p>
        </p:txBody>
      </p:sp>
    </p:spTree>
    <p:extLst>
      <p:ext uri="{BB962C8B-B14F-4D97-AF65-F5344CB8AC3E}">
        <p14:creationId xmlns:p14="http://schemas.microsoft.com/office/powerpoint/2010/main" val="410670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9327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9B579AE-1605-4CE0-BB87-82994854BDF2}"/>
              </a:ext>
            </a:extLst>
          </p:cNvPr>
          <p:cNvSpPr txBox="1"/>
          <p:nvPr/>
        </p:nvSpPr>
        <p:spPr>
          <a:xfrm>
            <a:off x="2202081" y="3880941"/>
            <a:ext cx="139679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33628-EA74-49BC-8C98-65617ADD7592}"/>
              </a:ext>
            </a:extLst>
          </p:cNvPr>
          <p:cNvSpPr/>
          <p:nvPr/>
        </p:nvSpPr>
        <p:spPr>
          <a:xfrm>
            <a:off x="2202081" y="1271422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43470-6E26-43A9-920B-231A00050805}"/>
              </a:ext>
            </a:extLst>
          </p:cNvPr>
          <p:cNvSpPr/>
          <p:nvPr/>
        </p:nvSpPr>
        <p:spPr>
          <a:xfrm>
            <a:off x="2202081" y="4250556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61C088-30A8-443D-8F4C-7B25925C3F73}"/>
              </a:ext>
            </a:extLst>
          </p:cNvPr>
          <p:cNvSpPr/>
          <p:nvPr/>
        </p:nvSpPr>
        <p:spPr>
          <a:xfrm>
            <a:off x="7313840" y="4250557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284F14-4A29-41E4-A93A-E4FD3E44F285}"/>
              </a:ext>
            </a:extLst>
          </p:cNvPr>
          <p:cNvSpPr/>
          <p:nvPr/>
        </p:nvSpPr>
        <p:spPr>
          <a:xfrm>
            <a:off x="7302070" y="1271423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나무, 잔디, 실외, 식물이(가) 표시된 사진&#10;&#10;자동 생성된 설명">
            <a:extLst>
              <a:ext uri="{FF2B5EF4-FFF2-40B4-BE49-F238E27FC236}">
                <a16:creationId xmlns:a16="http://schemas.microsoft.com/office/drawing/2014/main" id="{74F97009-EDD6-41AF-83CE-57D9AD7ABE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51" y="4238063"/>
            <a:ext cx="2324593" cy="2336363"/>
          </a:xfrm>
          <a:prstGeom prst="rect">
            <a:avLst/>
          </a:prstGeom>
        </p:spPr>
      </p:pic>
      <p:pic>
        <p:nvPicPr>
          <p:cNvPr id="23" name="그림 22" descr="텍스트, 그림그리기이(가) 표시된 사진&#10;&#10;자동 생성된 설명">
            <a:extLst>
              <a:ext uri="{FF2B5EF4-FFF2-40B4-BE49-F238E27FC236}">
                <a16:creationId xmlns:a16="http://schemas.microsoft.com/office/drawing/2014/main" id="{BB7E5981-144A-421B-A75E-331D4AB10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81" y="1271422"/>
            <a:ext cx="2336363" cy="2336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B4DDA3-F925-47EC-82FA-0DE27698BE56}"/>
              </a:ext>
            </a:extLst>
          </p:cNvPr>
          <p:cNvSpPr txBox="1"/>
          <p:nvPr/>
        </p:nvSpPr>
        <p:spPr>
          <a:xfrm>
            <a:off x="2202081" y="875843"/>
            <a:ext cx="173235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[ </a:t>
            </a:r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 descr="협곡, 계곡, 산, 자연이(가) 표시된 사진&#10;&#10;자동 생성된 설명">
            <a:extLst>
              <a:ext uri="{FF2B5EF4-FFF2-40B4-BE49-F238E27FC236}">
                <a16:creationId xmlns:a16="http://schemas.microsoft.com/office/drawing/2014/main" id="{AE7F77D8-4F0B-405F-B916-0977D30E83E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4250556"/>
            <a:ext cx="2336363" cy="23363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52F869-093A-45BB-9B8E-1198E8109458}"/>
              </a:ext>
            </a:extLst>
          </p:cNvPr>
          <p:cNvSpPr/>
          <p:nvPr/>
        </p:nvSpPr>
        <p:spPr>
          <a:xfrm>
            <a:off x="3266901" y="3427453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F74986-71E9-4184-8EAD-0232F0BE1137}"/>
              </a:ext>
            </a:extLst>
          </p:cNvPr>
          <p:cNvSpPr/>
          <p:nvPr/>
        </p:nvSpPr>
        <p:spPr>
          <a:xfrm>
            <a:off x="4360737" y="540624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 descr="실외, 자연, 폭포이(가) 표시된 사진&#10;&#10;자동 생성된 설명">
            <a:extLst>
              <a:ext uri="{FF2B5EF4-FFF2-40B4-BE49-F238E27FC236}">
                <a16:creationId xmlns:a16="http://schemas.microsoft.com/office/drawing/2014/main" id="{9CA50166-E7BA-4C29-A1FD-BC4E71115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1271421"/>
            <a:ext cx="2324593" cy="23363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D4DF0-5192-4374-8436-47BB67599E26}"/>
              </a:ext>
            </a:extLst>
          </p:cNvPr>
          <p:cNvSpPr/>
          <p:nvPr/>
        </p:nvSpPr>
        <p:spPr>
          <a:xfrm>
            <a:off x="8401786" y="425055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CA625-A007-4FBC-88EC-53B8AF5A5638}"/>
              </a:ext>
            </a:extLst>
          </p:cNvPr>
          <p:cNvSpPr txBox="1"/>
          <p:nvPr/>
        </p:nvSpPr>
        <p:spPr>
          <a:xfrm>
            <a:off x="7302070" y="3880941"/>
            <a:ext cx="13380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D053-F029-4C2E-892D-5409BDDBEAB3}"/>
              </a:ext>
            </a:extLst>
          </p:cNvPr>
          <p:cNvSpPr txBox="1"/>
          <p:nvPr/>
        </p:nvSpPr>
        <p:spPr>
          <a:xfrm>
            <a:off x="7302070" y="887620"/>
            <a:ext cx="140518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A1AABE-1BFF-42BA-8CA0-DE58D431D3FE}"/>
              </a:ext>
            </a:extLst>
          </p:cNvPr>
          <p:cNvSpPr/>
          <p:nvPr/>
        </p:nvSpPr>
        <p:spPr>
          <a:xfrm>
            <a:off x="2305515" y="1331934"/>
            <a:ext cx="1419197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175CCF-BBD6-4677-B0C4-18ADB2779F65}"/>
              </a:ext>
            </a:extLst>
          </p:cNvPr>
          <p:cNvSpPr/>
          <p:nvPr/>
        </p:nvSpPr>
        <p:spPr>
          <a:xfrm>
            <a:off x="2918640" y="2349860"/>
            <a:ext cx="1360473" cy="8696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튜토리얼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98EE19-3920-4BAD-9061-5895F11A44E7}"/>
              </a:ext>
            </a:extLst>
          </p:cNvPr>
          <p:cNvSpPr/>
          <p:nvPr/>
        </p:nvSpPr>
        <p:spPr>
          <a:xfrm>
            <a:off x="4684484" y="1271421"/>
            <a:ext cx="1842151" cy="23363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NPC,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상점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대장간 및 서브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퀘스트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서브 퀘스트 진행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소모품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장비아이템 구매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무기 제련 및 강화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무기 제작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튜토리얼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전반적인 게임 조작법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포션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착용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시스템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스토리라인 제시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 사용 설명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스킵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6B2DB2-BD68-46D6-8BC7-822F2048095E}"/>
              </a:ext>
            </a:extLst>
          </p:cNvPr>
          <p:cNvSpPr/>
          <p:nvPr/>
        </p:nvSpPr>
        <p:spPr>
          <a:xfrm>
            <a:off x="2305516" y="4352886"/>
            <a:ext cx="764856" cy="4786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설명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B9DB85-9DBF-4528-AAF6-076CA27E3CFA}"/>
              </a:ext>
            </a:extLst>
          </p:cNvPr>
          <p:cNvSpPr/>
          <p:nvPr/>
        </p:nvSpPr>
        <p:spPr>
          <a:xfrm>
            <a:off x="2709643" y="4917870"/>
            <a:ext cx="1569469" cy="1155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몬스터 공략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F4BDB4-4F8F-4235-80BF-C5C89C77AF2D}"/>
              </a:ext>
            </a:extLst>
          </p:cNvPr>
          <p:cNvSpPr/>
          <p:nvPr/>
        </p:nvSpPr>
        <p:spPr>
          <a:xfrm>
            <a:off x="4688737" y="4435115"/>
            <a:ext cx="1842151" cy="14791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스토리 라인 제시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오브젝트 배치 및 렌더링  구현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나뭇잎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E243F-A81C-4397-87EE-344610A2108F}"/>
              </a:ext>
            </a:extLst>
          </p:cNvPr>
          <p:cNvSpPr/>
          <p:nvPr/>
        </p:nvSpPr>
        <p:spPr>
          <a:xfrm>
            <a:off x="2328552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5D4F3E-B447-45DC-BDDB-4B184AD46D47}"/>
              </a:ext>
            </a:extLst>
          </p:cNvPr>
          <p:cNvSpPr/>
          <p:nvPr/>
        </p:nvSpPr>
        <p:spPr>
          <a:xfrm>
            <a:off x="2997566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퀘스트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endParaRPr lang="ko-KR" altLang="en-US" sz="7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20C9F2-920C-4030-8EA0-62F47D0610A2}"/>
              </a:ext>
            </a:extLst>
          </p:cNvPr>
          <p:cNvSpPr/>
          <p:nvPr/>
        </p:nvSpPr>
        <p:spPr>
          <a:xfrm>
            <a:off x="2341565" y="1775998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대장간 및 서브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712A94-ED98-4997-982D-E332154571E6}"/>
              </a:ext>
            </a:extLst>
          </p:cNvPr>
          <p:cNvSpPr/>
          <p:nvPr/>
        </p:nvSpPr>
        <p:spPr>
          <a:xfrm>
            <a:off x="3828146" y="1331934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31971-BE3C-44A4-A4D6-9136E8E4A307}"/>
              </a:ext>
            </a:extLst>
          </p:cNvPr>
          <p:cNvSpPr/>
          <p:nvPr/>
        </p:nvSpPr>
        <p:spPr>
          <a:xfrm>
            <a:off x="2313281" y="2367771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802F0B-F3DE-4FD0-8108-047B8B432CEE}"/>
              </a:ext>
            </a:extLst>
          </p:cNvPr>
          <p:cNvSpPr/>
          <p:nvPr/>
        </p:nvSpPr>
        <p:spPr>
          <a:xfrm>
            <a:off x="3147937" y="4352886"/>
            <a:ext cx="1239505" cy="461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C6986B-CD8D-497C-A36C-FA57BBC3B65D}"/>
              </a:ext>
            </a:extLst>
          </p:cNvPr>
          <p:cNvSpPr/>
          <p:nvPr/>
        </p:nvSpPr>
        <p:spPr>
          <a:xfrm>
            <a:off x="2319011" y="4906241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DEB782-1BDC-46E5-BC9F-576F46CC1C27}"/>
              </a:ext>
            </a:extLst>
          </p:cNvPr>
          <p:cNvSpPr/>
          <p:nvPr/>
        </p:nvSpPr>
        <p:spPr>
          <a:xfrm>
            <a:off x="2709644" y="6155351"/>
            <a:ext cx="1677798" cy="3498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3CACDA-1DE1-414E-A013-6D8C511F9921}"/>
              </a:ext>
            </a:extLst>
          </p:cNvPr>
          <p:cNvSpPr/>
          <p:nvPr/>
        </p:nvSpPr>
        <p:spPr>
          <a:xfrm>
            <a:off x="9802269" y="4352886"/>
            <a:ext cx="1842151" cy="18024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스테이지에 </a:t>
            </a:r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퍼즐적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요소 삽입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 피하기 및 미로 찾기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스토리 라인 제시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오브젝트 배치 및 렌더링  구현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단풍 </a:t>
            </a:r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등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7521BC-D088-47E9-8F61-AC7CE62BCBA3}"/>
              </a:ext>
            </a:extLst>
          </p:cNvPr>
          <p:cNvSpPr/>
          <p:nvPr/>
        </p:nvSpPr>
        <p:spPr>
          <a:xfrm>
            <a:off x="7417266" y="6073629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히든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퀘스트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BD5274-6457-4AB5-ABED-990ADF91D2EE}"/>
              </a:ext>
            </a:extLst>
          </p:cNvPr>
          <p:cNvSpPr/>
          <p:nvPr/>
        </p:nvSpPr>
        <p:spPr>
          <a:xfrm>
            <a:off x="7705726" y="5538812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 보스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970AF0-2DBF-450A-8857-BE2A552B7D6B}"/>
              </a:ext>
            </a:extLst>
          </p:cNvPr>
          <p:cNvSpPr/>
          <p:nvPr/>
        </p:nvSpPr>
        <p:spPr>
          <a:xfrm>
            <a:off x="8116087" y="5010356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 적 요소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33410-ED8C-42FE-B3C1-9593635E89A5}"/>
              </a:ext>
            </a:extLst>
          </p:cNvPr>
          <p:cNvSpPr/>
          <p:nvPr/>
        </p:nvSpPr>
        <p:spPr>
          <a:xfrm>
            <a:off x="8296712" y="4486303"/>
            <a:ext cx="925797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</a:t>
            </a:r>
            <a:endParaRPr lang="ko-KR" altLang="en-US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9EC0C8-4DC9-4228-AB4B-0E71AF4719E4}"/>
              </a:ext>
            </a:extLst>
          </p:cNvPr>
          <p:cNvSpPr/>
          <p:nvPr/>
        </p:nvSpPr>
        <p:spPr>
          <a:xfrm>
            <a:off x="7386344" y="4336066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D1E46B-43F1-4ECC-8145-1D412F141DF9}"/>
              </a:ext>
            </a:extLst>
          </p:cNvPr>
          <p:cNvSpPr/>
          <p:nvPr/>
        </p:nvSpPr>
        <p:spPr>
          <a:xfrm>
            <a:off x="7757784" y="4336065"/>
            <a:ext cx="216308" cy="11210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FD111-55BB-4BFF-AA71-1488113B448F}"/>
              </a:ext>
            </a:extLst>
          </p:cNvPr>
          <p:cNvSpPr/>
          <p:nvPr/>
        </p:nvSpPr>
        <p:spPr>
          <a:xfrm>
            <a:off x="9332135" y="4486303"/>
            <a:ext cx="216308" cy="1948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CC4174D-801D-4166-AFC0-8228E2492AEA}"/>
              </a:ext>
            </a:extLst>
          </p:cNvPr>
          <p:cNvSpPr/>
          <p:nvPr/>
        </p:nvSpPr>
        <p:spPr>
          <a:xfrm>
            <a:off x="9009346" y="4996354"/>
            <a:ext cx="190333" cy="1442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4618A8-6F7E-4EFF-9546-614E8E9AD152}"/>
              </a:ext>
            </a:extLst>
          </p:cNvPr>
          <p:cNvSpPr/>
          <p:nvPr/>
        </p:nvSpPr>
        <p:spPr>
          <a:xfrm>
            <a:off x="8629875" y="5534408"/>
            <a:ext cx="219363" cy="8999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A9DF88-2695-4926-B60E-2DA6D6897288}"/>
              </a:ext>
            </a:extLst>
          </p:cNvPr>
          <p:cNvSpPr/>
          <p:nvPr/>
        </p:nvSpPr>
        <p:spPr>
          <a:xfrm>
            <a:off x="9886485" y="1466538"/>
            <a:ext cx="1842151" cy="18024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많은 적과 최종보스를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처치하는 스테이지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스토리 라인 제시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오브젝트 배치 및 렌더링  구현</a:t>
            </a:r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눈 </a:t>
            </a:r>
            <a:r>
              <a:rPr lang="ko-KR" altLang="en-US" sz="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9F7B51-4992-45B7-B2BB-698B2CCA3236}"/>
              </a:ext>
            </a:extLst>
          </p:cNvPr>
          <p:cNvSpPr/>
          <p:nvPr/>
        </p:nvSpPr>
        <p:spPr>
          <a:xfrm>
            <a:off x="7405269" y="1353902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A234DE-247E-4DCA-840B-0951583B98A4}"/>
              </a:ext>
            </a:extLst>
          </p:cNvPr>
          <p:cNvSpPr/>
          <p:nvPr/>
        </p:nvSpPr>
        <p:spPr>
          <a:xfrm>
            <a:off x="9092220" y="1331367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CA31A1-FCCC-4B26-8638-C9198B336260}"/>
              </a:ext>
            </a:extLst>
          </p:cNvPr>
          <p:cNvSpPr/>
          <p:nvPr/>
        </p:nvSpPr>
        <p:spPr>
          <a:xfrm>
            <a:off x="7924540" y="2367772"/>
            <a:ext cx="1068293" cy="1149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A831E1-2194-4BE1-B1B5-BB9387AEED64}"/>
              </a:ext>
            </a:extLst>
          </p:cNvPr>
          <p:cNvSpPr/>
          <p:nvPr/>
        </p:nvSpPr>
        <p:spPr>
          <a:xfrm>
            <a:off x="7936104" y="1400911"/>
            <a:ext cx="1068293" cy="8489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보스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</p:spTree>
    <p:extLst>
      <p:ext uri="{BB962C8B-B14F-4D97-AF65-F5344CB8AC3E}">
        <p14:creationId xmlns:p14="http://schemas.microsoft.com/office/powerpoint/2010/main" val="124391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2506</TotalTime>
  <Words>1687</Words>
  <Application>Microsoft Office PowerPoint</Application>
  <PresentationFormat>와이드스크린</PresentationFormat>
  <Paragraphs>562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HY헤드라인M</vt:lpstr>
      <vt:lpstr>THE청천B</vt:lpstr>
      <vt:lpstr>맑은 고딕</vt:lpstr>
      <vt:lpstr>Arial</vt:lpstr>
      <vt:lpstr>Calibri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287</cp:revision>
  <dcterms:created xsi:type="dcterms:W3CDTF">2019-10-08T12:20:35Z</dcterms:created>
  <dcterms:modified xsi:type="dcterms:W3CDTF">2020-11-30T18:46:23Z</dcterms:modified>
</cp:coreProperties>
</file>